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66" r:id="rId5"/>
    <p:sldId id="268" r:id="rId6"/>
    <p:sldId id="259" r:id="rId7"/>
    <p:sldId id="261" r:id="rId8"/>
    <p:sldId id="262" r:id="rId9"/>
    <p:sldId id="269" r:id="rId10"/>
    <p:sldId id="263" r:id="rId11"/>
    <p:sldId id="273" r:id="rId12"/>
    <p:sldId id="270" r:id="rId13"/>
    <p:sldId id="267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0798" y="664996"/>
            <a:ext cx="8990720" cy="1646302"/>
          </a:xfrm>
        </p:spPr>
        <p:txBody>
          <a:bodyPr/>
          <a:lstStyle/>
          <a:p>
            <a:pPr algn="just"/>
            <a:r>
              <a:rPr lang="fr-FR" sz="6000" dirty="0" smtClean="0"/>
              <a:t>Compétions jeunes tennis</a:t>
            </a:r>
            <a:endParaRPr lang="fr-FR" sz="6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39" y="3089997"/>
            <a:ext cx="4140437" cy="309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9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08302" y="321981"/>
            <a:ext cx="8432579" cy="1096899"/>
          </a:xfrm>
        </p:spPr>
        <p:txBody>
          <a:bodyPr>
            <a:normAutofit/>
          </a:bodyPr>
          <a:lstStyle/>
          <a:p>
            <a:pPr algn="just"/>
            <a:r>
              <a:rPr lang="fr-FR" sz="2800" b="1" u="sng" dirty="0" err="1" smtClean="0"/>
              <a:t>Choubidoux</a:t>
            </a:r>
            <a:r>
              <a:rPr lang="fr-FR" sz="2800" b="1" u="sng" dirty="0" smtClean="0"/>
              <a:t> 2018 :</a:t>
            </a:r>
            <a:endParaRPr lang="fr-FR" sz="2800" b="1" u="sng" dirty="0"/>
          </a:p>
        </p:txBody>
      </p:sp>
      <p:pic>
        <p:nvPicPr>
          <p:cNvPr id="6" name="Picture 1678"/>
          <p:cNvPicPr/>
          <p:nvPr/>
        </p:nvPicPr>
        <p:blipFill>
          <a:blip r:embed="rId2"/>
          <a:stretch>
            <a:fillRect/>
          </a:stretch>
        </p:blipFill>
        <p:spPr>
          <a:xfrm>
            <a:off x="257187" y="870430"/>
            <a:ext cx="11584680" cy="604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4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08302" y="321981"/>
            <a:ext cx="8432579" cy="1096899"/>
          </a:xfrm>
        </p:spPr>
        <p:txBody>
          <a:bodyPr>
            <a:normAutofit/>
          </a:bodyPr>
          <a:lstStyle/>
          <a:p>
            <a:pPr algn="just"/>
            <a:r>
              <a:rPr lang="fr-FR" sz="2800" b="1" u="sng" dirty="0" smtClean="0"/>
              <a:t>Galaxie Tennis :</a:t>
            </a:r>
            <a:endParaRPr lang="fr-FR" sz="2800" b="1" u="sng" dirty="0"/>
          </a:p>
        </p:txBody>
      </p:sp>
      <p:sp>
        <p:nvSpPr>
          <p:cNvPr id="9" name="ZoneTexte 8"/>
          <p:cNvSpPr txBox="1"/>
          <p:nvPr/>
        </p:nvSpPr>
        <p:spPr>
          <a:xfrm>
            <a:off x="1246909" y="2825148"/>
            <a:ext cx="21611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solidFill>
                  <a:srgbClr val="FF0000"/>
                </a:solidFill>
              </a:rPr>
              <a:t>2017 !!!</a:t>
            </a:r>
            <a:endParaRPr lang="fr-FR" sz="4400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258" y="0"/>
            <a:ext cx="4946869" cy="699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6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08300" y="680647"/>
            <a:ext cx="8432579" cy="1096899"/>
          </a:xfrm>
        </p:spPr>
        <p:txBody>
          <a:bodyPr>
            <a:normAutofit/>
          </a:bodyPr>
          <a:lstStyle/>
          <a:p>
            <a:pPr algn="just"/>
            <a:r>
              <a:rPr lang="fr-FR" sz="28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Championnats par équipe :</a:t>
            </a:r>
            <a:endParaRPr lang="fr-FR" sz="280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832866" y="1460664"/>
            <a:ext cx="9571511" cy="51301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2800" dirty="0" smtClean="0">
                <a:solidFill>
                  <a:srgbClr val="FF0000"/>
                </a:solidFill>
              </a:rPr>
              <a:t>11 à 18 ans : </a:t>
            </a:r>
          </a:p>
          <a:p>
            <a:pPr algn="l"/>
            <a:r>
              <a:rPr lang="fr-FR" sz="2800" dirty="0" smtClean="0"/>
              <a:t>	</a:t>
            </a:r>
            <a:r>
              <a:rPr lang="fr-FR" sz="2400" dirty="0" smtClean="0"/>
              <a:t>Catégories</a:t>
            </a:r>
          </a:p>
          <a:p>
            <a:pPr algn="l"/>
            <a:r>
              <a:rPr lang="fr-FR" sz="2400" dirty="0"/>
              <a:t>	</a:t>
            </a:r>
            <a:r>
              <a:rPr lang="fr-FR" sz="2800" dirty="0" smtClean="0"/>
              <a:t>	</a:t>
            </a:r>
            <a:r>
              <a:rPr lang="fr-FR" sz="1800" dirty="0" smtClean="0">
                <a:sym typeface="Wingdings" panose="05000000000000000000" pitchFamily="2" charset="2"/>
              </a:rPr>
              <a:t> 11/12, 13/14, 15/16, 17/18 (équipes engagées par le club)</a:t>
            </a:r>
          </a:p>
          <a:p>
            <a:pPr algn="l"/>
            <a:endParaRPr lang="fr-FR" sz="1800" dirty="0" smtClean="0"/>
          </a:p>
          <a:p>
            <a:pPr algn="l"/>
            <a:r>
              <a:rPr lang="fr-FR" sz="2400" dirty="0" smtClean="0"/>
              <a:t>	Format</a:t>
            </a:r>
          </a:p>
          <a:p>
            <a:pPr algn="l"/>
            <a:r>
              <a:rPr lang="fr-FR" sz="3600" dirty="0"/>
              <a:t>		</a:t>
            </a:r>
            <a:r>
              <a:rPr lang="fr-FR" sz="1800" dirty="0" smtClean="0">
                <a:sym typeface="Wingdings" panose="05000000000000000000" pitchFamily="2" charset="2"/>
              </a:rPr>
              <a:t> 2 simples / 1 double</a:t>
            </a:r>
          </a:p>
          <a:p>
            <a:pPr algn="l"/>
            <a:r>
              <a:rPr lang="fr-FR" sz="1800" dirty="0">
                <a:sym typeface="Wingdings" panose="05000000000000000000" pitchFamily="2" charset="2"/>
              </a:rPr>
              <a:t>	</a:t>
            </a:r>
            <a:r>
              <a:rPr lang="fr-FR" sz="1800" dirty="0" smtClean="0">
                <a:sym typeface="Wingdings" panose="05000000000000000000" pitchFamily="2" charset="2"/>
              </a:rPr>
              <a:t>	 Poules de 5/6 équipes  4 à 5 rencontres</a:t>
            </a:r>
          </a:p>
          <a:p>
            <a:pPr algn="l"/>
            <a:endParaRPr lang="fr-FR" sz="1800" dirty="0" smtClean="0">
              <a:sym typeface="Wingdings" panose="05000000000000000000" pitchFamily="2" charset="2"/>
            </a:endParaRPr>
          </a:p>
          <a:p>
            <a:pPr algn="l"/>
            <a:r>
              <a:rPr lang="fr-FR" sz="2400" dirty="0" smtClean="0"/>
              <a:t>	Calendrier</a:t>
            </a:r>
            <a:endParaRPr lang="fr-FR" sz="2400" dirty="0"/>
          </a:p>
          <a:p>
            <a:pPr algn="l"/>
            <a:r>
              <a:rPr lang="fr-FR" sz="3600" dirty="0"/>
              <a:t>		</a:t>
            </a:r>
            <a:r>
              <a:rPr lang="fr-FR" sz="1800" dirty="0">
                <a:sym typeface="Wingdings" panose="05000000000000000000" pitchFamily="2" charset="2"/>
              </a:rPr>
              <a:t> </a:t>
            </a:r>
            <a:r>
              <a:rPr lang="fr-FR" sz="1800" dirty="0" smtClean="0">
                <a:sym typeface="Wingdings" panose="05000000000000000000" pitchFamily="2" charset="2"/>
              </a:rPr>
              <a:t>Rencontres se déroulant le samedi après - midi</a:t>
            </a:r>
            <a:endParaRPr lang="fr-FR" sz="1800" dirty="0">
              <a:sym typeface="Wingdings" panose="05000000000000000000" pitchFamily="2" charset="2"/>
            </a:endParaRPr>
          </a:p>
          <a:p>
            <a:pPr algn="l"/>
            <a:r>
              <a:rPr lang="fr-FR" sz="1800" dirty="0">
                <a:sym typeface="Wingdings" panose="05000000000000000000" pitchFamily="2" charset="2"/>
              </a:rPr>
              <a:t>	</a:t>
            </a:r>
            <a:r>
              <a:rPr lang="fr-FR" sz="1800" dirty="0" smtClean="0">
                <a:sym typeface="Wingdings" panose="05000000000000000000" pitchFamily="2" charset="2"/>
              </a:rPr>
              <a:t>	 Différentes périodes suivant catégorie / niveau (mars / juin)</a:t>
            </a:r>
          </a:p>
          <a:p>
            <a:pPr algn="l"/>
            <a:endParaRPr lang="fr-FR" sz="1800" b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fr-FR" sz="1800" b="1" u="sng" dirty="0" smtClean="0">
                <a:solidFill>
                  <a:srgbClr val="FF0000"/>
                </a:solidFill>
              </a:rPr>
              <a:t>Représentation du club</a:t>
            </a: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008301" y="-12713"/>
            <a:ext cx="8432579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3_ Les compétitions</a:t>
            </a:r>
            <a:endParaRPr lang="fr-FR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 rotWithShape="1">
          <a:blip r:embed="rId2"/>
          <a:srcRect l="11422" r="49654"/>
          <a:stretch/>
        </p:blipFill>
        <p:spPr bwMode="auto">
          <a:xfrm>
            <a:off x="2732881" y="1258784"/>
            <a:ext cx="5187961" cy="70064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1008301" y="-12713"/>
            <a:ext cx="8432579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3_ Les compétitions</a:t>
            </a:r>
            <a:endParaRPr lang="fr-FR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853920" y="628974"/>
            <a:ext cx="8432579" cy="1096899"/>
          </a:xfrm>
        </p:spPr>
        <p:txBody>
          <a:bodyPr>
            <a:normAutofit/>
          </a:bodyPr>
          <a:lstStyle/>
          <a:p>
            <a:pPr algn="just"/>
            <a:r>
              <a:rPr lang="fr-FR" sz="28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Comportement :</a:t>
            </a:r>
            <a:endParaRPr lang="fr-FR" sz="280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 rot="18762016">
            <a:off x="-119630" y="3890722"/>
            <a:ext cx="3826061" cy="9262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2800" dirty="0" smtClean="0">
                <a:solidFill>
                  <a:srgbClr val="FF0000"/>
                </a:solidFill>
              </a:rPr>
              <a:t>Dès le plus jeune âge</a:t>
            </a:r>
          </a:p>
          <a:p>
            <a:pPr algn="l"/>
            <a:r>
              <a:rPr lang="fr-FR" sz="2800" dirty="0" smtClean="0"/>
              <a:t>	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97384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1008301" y="344383"/>
            <a:ext cx="9571511" cy="48095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2800" dirty="0" smtClean="0"/>
              <a:t>	</a:t>
            </a:r>
            <a:r>
              <a:rPr lang="fr-FR" sz="2400" dirty="0" smtClean="0"/>
              <a:t>www.fft.fr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		</a:t>
            </a:r>
            <a:r>
              <a:rPr lang="fr-FR" sz="1800" dirty="0" smtClean="0">
                <a:sym typeface="Wingdings" panose="05000000000000000000" pitchFamily="2" charset="2"/>
              </a:rPr>
              <a:t> </a:t>
            </a:r>
            <a:r>
              <a:rPr lang="fr-FR" sz="1800" dirty="0" smtClean="0"/>
              <a:t>espace du licencié</a:t>
            </a:r>
          </a:p>
          <a:p>
            <a:pPr algn="l"/>
            <a:r>
              <a:rPr lang="fr-FR" sz="1800" dirty="0"/>
              <a:t>	</a:t>
            </a:r>
            <a:r>
              <a:rPr lang="fr-FR" sz="1800" dirty="0" smtClean="0"/>
              <a:t>	</a:t>
            </a:r>
            <a:r>
              <a:rPr lang="fr-FR" sz="1800" dirty="0" smtClean="0">
                <a:sym typeface="Wingdings" panose="05000000000000000000" pitchFamily="2" charset="2"/>
              </a:rPr>
              <a:t> </a:t>
            </a:r>
            <a:r>
              <a:rPr lang="fr-FR" sz="1800" dirty="0" smtClean="0"/>
              <a:t>infos générales tournois</a:t>
            </a:r>
          </a:p>
          <a:p>
            <a:pPr algn="l"/>
            <a:endParaRPr lang="fr-FR" sz="1800" dirty="0" smtClean="0"/>
          </a:p>
          <a:p>
            <a:pPr algn="l"/>
            <a:r>
              <a:rPr lang="fr-FR" sz="2800" dirty="0"/>
              <a:t>	</a:t>
            </a:r>
            <a:r>
              <a:rPr lang="fr-FR" sz="2400" dirty="0"/>
              <a:t>www.ligue.fft.fr/poitou-charentes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>		</a:t>
            </a:r>
            <a:r>
              <a:rPr lang="fr-FR" sz="1800" dirty="0">
                <a:sym typeface="Wingdings" panose="05000000000000000000" pitchFamily="2" charset="2"/>
              </a:rPr>
              <a:t> </a:t>
            </a:r>
            <a:r>
              <a:rPr lang="fr-FR" sz="1800" dirty="0" smtClean="0"/>
              <a:t>TMC nouvelle aquitaine</a:t>
            </a:r>
            <a:endParaRPr lang="fr-FR" sz="1800" dirty="0"/>
          </a:p>
          <a:p>
            <a:pPr algn="l"/>
            <a:r>
              <a:rPr lang="fr-FR" sz="1800" dirty="0"/>
              <a:t>		</a:t>
            </a:r>
            <a:endParaRPr lang="fr-FR" sz="1800" dirty="0" smtClean="0"/>
          </a:p>
          <a:p>
            <a:pPr algn="l"/>
            <a:r>
              <a:rPr lang="fr-FR" sz="2400" dirty="0" smtClean="0"/>
              <a:t>	www.comite.fft.fr/indre-et-loire</a:t>
            </a:r>
            <a:endParaRPr lang="fr-FR" sz="2400" dirty="0"/>
          </a:p>
          <a:p>
            <a:pPr algn="l"/>
            <a:r>
              <a:rPr lang="fr-FR" sz="2800" dirty="0" smtClean="0"/>
              <a:t>		</a:t>
            </a:r>
            <a:r>
              <a:rPr lang="fr-FR" sz="2000" dirty="0" smtClean="0">
                <a:sym typeface="Wingdings" panose="05000000000000000000" pitchFamily="2" charset="2"/>
              </a:rPr>
              <a:t> </a:t>
            </a:r>
            <a:r>
              <a:rPr lang="fr-FR" sz="2000" dirty="0" err="1" smtClean="0"/>
              <a:t>choubidoux</a:t>
            </a:r>
            <a:endParaRPr lang="fr-FR" sz="2000" dirty="0" smtClean="0"/>
          </a:p>
          <a:p>
            <a:pPr algn="l"/>
            <a:endParaRPr lang="fr-FR" sz="2000" dirty="0" smtClean="0"/>
          </a:p>
          <a:p>
            <a:pPr algn="l"/>
            <a:r>
              <a:rPr lang="fr-FR" sz="2400" dirty="0" smtClean="0"/>
              <a:t>	Appli Android : Tennis Solutions 3.3</a:t>
            </a:r>
          </a:p>
          <a:p>
            <a:pPr algn="l"/>
            <a:r>
              <a:rPr lang="fr-FR" sz="2400" dirty="0" smtClean="0">
                <a:sym typeface="Wingdings" panose="05000000000000000000" pitchFamily="2" charset="2"/>
              </a:rPr>
              <a:t>		</a:t>
            </a:r>
            <a:r>
              <a:rPr lang="fr-FR" sz="2000" dirty="0">
                <a:sym typeface="Wingdings" panose="05000000000000000000" pitchFamily="2" charset="2"/>
              </a:rPr>
              <a:t> </a:t>
            </a:r>
            <a:r>
              <a:rPr lang="fr-FR" sz="2000" dirty="0" smtClean="0"/>
              <a:t>recherche de tournois</a:t>
            </a:r>
            <a:endParaRPr lang="fr-FR" sz="2000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008301" y="-12713"/>
            <a:ext cx="8432579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_ Sites intéressants</a:t>
            </a:r>
            <a:endParaRPr lang="fr-FR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87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 txBox="1">
            <a:spLocks/>
          </p:cNvSpPr>
          <p:nvPr/>
        </p:nvSpPr>
        <p:spPr>
          <a:xfrm>
            <a:off x="3050857" y="2920492"/>
            <a:ext cx="8432579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5_ Questions diverses</a:t>
            </a:r>
            <a:endParaRPr lang="fr-FR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77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77671" y="2030680"/>
            <a:ext cx="8693840" cy="4275117"/>
          </a:xfrm>
        </p:spPr>
        <p:txBody>
          <a:bodyPr/>
          <a:lstStyle/>
          <a:p>
            <a:pPr algn="l"/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1_ Classes d’âges – format de jeu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2_ Espace du licencié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_ Les compétitions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	-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ournois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	-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hampionnats par équipe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4_ Sites intéressants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5_ Questions diverses</a:t>
            </a: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08302" y="321981"/>
            <a:ext cx="8432579" cy="1096899"/>
          </a:xfrm>
        </p:spPr>
        <p:txBody>
          <a:bodyPr>
            <a:normAutofit/>
          </a:bodyPr>
          <a:lstStyle/>
          <a:p>
            <a:pPr algn="just"/>
            <a:r>
              <a:rPr lang="fr-FR" sz="3200" b="1" dirty="0" smtClean="0"/>
              <a:t>SOMMAIRE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278766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72675" y="155726"/>
            <a:ext cx="8432579" cy="1096899"/>
          </a:xfrm>
        </p:spPr>
        <p:txBody>
          <a:bodyPr>
            <a:normAutofit/>
          </a:bodyPr>
          <a:lstStyle/>
          <a:p>
            <a:pPr algn="just"/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_ Classes d’âges – format de jeu</a:t>
            </a:r>
            <a:endParaRPr lang="fr-FR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1887"/>
          <p:cNvPicPr/>
          <p:nvPr/>
        </p:nvPicPr>
        <p:blipFill>
          <a:blip r:embed="rId2"/>
          <a:stretch>
            <a:fillRect/>
          </a:stretch>
        </p:blipFill>
        <p:spPr>
          <a:xfrm>
            <a:off x="105777" y="870430"/>
            <a:ext cx="11722045" cy="585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9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 rotWithShape="1">
          <a:blip r:embed="rId2"/>
          <a:srcRect l="10862" r="50291"/>
          <a:stretch/>
        </p:blipFill>
        <p:spPr bwMode="auto">
          <a:xfrm>
            <a:off x="1930684" y="704174"/>
            <a:ext cx="4921378" cy="63616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972675" y="155726"/>
            <a:ext cx="8432579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_ Classes d’âges – format de jeu</a:t>
            </a:r>
            <a:endParaRPr lang="fr-FR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0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29" y="517894"/>
            <a:ext cx="4697949" cy="6797306"/>
          </a:xfrm>
          <a:prstGeom prst="rect">
            <a:avLst/>
          </a:prstGeom>
        </p:spPr>
      </p:pic>
      <p:sp>
        <p:nvSpPr>
          <p:cNvPr id="5" name="Sous-titre 2"/>
          <p:cNvSpPr txBox="1">
            <a:spLocks/>
          </p:cNvSpPr>
          <p:nvPr/>
        </p:nvSpPr>
        <p:spPr>
          <a:xfrm>
            <a:off x="841424" y="0"/>
            <a:ext cx="8432579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_ Classes d’âges – format de jeu</a:t>
            </a:r>
            <a:endParaRPr lang="fr-FR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15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19396" y="1092530"/>
            <a:ext cx="10367159" cy="3945986"/>
          </a:xfrm>
        </p:spPr>
        <p:txBody>
          <a:bodyPr/>
          <a:lstStyle/>
          <a:p>
            <a:pPr algn="l"/>
            <a:r>
              <a:rPr lang="fr-FR" sz="2800" dirty="0" smtClean="0"/>
              <a:t>Créer son compte sur le site FFT.</a:t>
            </a:r>
            <a:br>
              <a:rPr lang="fr-FR" sz="2800" dirty="0" smtClean="0"/>
            </a:br>
            <a:r>
              <a:rPr lang="fr-FR" sz="2800" dirty="0"/>
              <a:t>	</a:t>
            </a:r>
            <a:r>
              <a:rPr lang="fr-FR" sz="2800" dirty="0" smtClean="0"/>
              <a:t>-&gt; Nom, prénom.</a:t>
            </a:r>
            <a:br>
              <a:rPr lang="fr-FR" sz="2800" dirty="0" smtClean="0"/>
            </a:br>
            <a:r>
              <a:rPr lang="fr-FR" sz="2800" dirty="0" smtClean="0"/>
              <a:t>Permet d’accéder à diverses informations :</a:t>
            </a:r>
            <a:br>
              <a:rPr lang="fr-FR" sz="2800" dirty="0" smtClean="0"/>
            </a:br>
            <a:r>
              <a:rPr lang="fr-FR" sz="2800" dirty="0"/>
              <a:t>	</a:t>
            </a:r>
            <a:r>
              <a:rPr lang="fr-FR" sz="2800" dirty="0" smtClean="0"/>
              <a:t>- sur le joueur (club, âge, catégorie, palmarès, …),</a:t>
            </a:r>
            <a:br>
              <a:rPr lang="fr-FR" sz="2800" dirty="0" smtClean="0"/>
            </a:br>
            <a:r>
              <a:rPr lang="fr-FR" sz="2800" dirty="0"/>
              <a:t>	</a:t>
            </a:r>
            <a:r>
              <a:rPr lang="fr-FR" sz="2800" dirty="0" smtClean="0"/>
              <a:t>- sur la FFT,</a:t>
            </a:r>
            <a:br>
              <a:rPr lang="fr-FR" sz="2800" dirty="0" smtClean="0"/>
            </a:br>
            <a:r>
              <a:rPr lang="fr-FR" sz="2800" dirty="0"/>
              <a:t>	</a:t>
            </a:r>
            <a:r>
              <a:rPr lang="fr-FR" sz="2800" dirty="0" smtClean="0"/>
              <a:t>- recherche de tournois, palmarès autres joueurs (à partir de 11 ans)</a:t>
            </a:r>
            <a:br>
              <a:rPr lang="fr-FR" sz="2800" dirty="0" smtClean="0"/>
            </a:b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08302" y="321982"/>
            <a:ext cx="8432579" cy="668406"/>
          </a:xfrm>
        </p:spPr>
        <p:txBody>
          <a:bodyPr>
            <a:normAutofit/>
          </a:bodyPr>
          <a:lstStyle/>
          <a:p>
            <a:pPr algn="just"/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2_ Espace </a:t>
            </a:r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 licencié</a:t>
            </a:r>
            <a:endParaRPr lang="fr-FR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356258" y="5414957"/>
            <a:ext cx="9084623" cy="4655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800" dirty="0" smtClean="0">
                <a:solidFill>
                  <a:srgbClr val="FF0000"/>
                </a:solidFill>
              </a:rPr>
              <a:t> </a:t>
            </a:r>
            <a:r>
              <a:rPr lang="fr-FR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 </a:t>
            </a:r>
            <a:r>
              <a:rPr lang="fr-FR" sz="2800" dirty="0" smtClean="0">
                <a:solidFill>
                  <a:srgbClr val="FF0000"/>
                </a:solidFill>
              </a:rPr>
              <a:t>Site « peu » pratique pour la recherche de tournois -&gt; autre application dans lien utiles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485235" y="4572974"/>
            <a:ext cx="4620601" cy="4655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</a:t>
            </a:r>
            <a:r>
              <a:rPr lang="fr-FR" sz="2800" dirty="0" smtClean="0">
                <a:solidFill>
                  <a:srgbClr val="FF0000"/>
                </a:solidFill>
              </a:rPr>
              <a:t> DEMO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75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77671" y="1804685"/>
            <a:ext cx="8693840" cy="3301705"/>
          </a:xfrm>
        </p:spPr>
        <p:txBody>
          <a:bodyPr/>
          <a:lstStyle/>
          <a:p>
            <a:pPr algn="l"/>
            <a:r>
              <a:rPr lang="fr-FR" sz="2800" dirty="0" smtClean="0"/>
              <a:t>Elles sont de deux types :</a:t>
            </a:r>
            <a:br>
              <a:rPr lang="fr-FR" sz="2800" dirty="0" smtClean="0"/>
            </a:b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- tournois (≥ 6 ans) : individuel </a:t>
            </a:r>
            <a:br>
              <a:rPr lang="fr-FR" sz="2800" dirty="0" smtClean="0"/>
            </a:b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/>
              <a:t>-</a:t>
            </a:r>
            <a:r>
              <a:rPr lang="fr-FR" sz="2800" dirty="0" smtClean="0"/>
              <a:t> championnat par équipe (≥ </a:t>
            </a:r>
            <a:r>
              <a:rPr lang="fr-FR" sz="2800" dirty="0" smtClean="0"/>
              <a:t>11 </a:t>
            </a:r>
            <a:r>
              <a:rPr lang="fr-FR" sz="2800" dirty="0" smtClean="0"/>
              <a:t>ans) : club </a:t>
            </a:r>
            <a:br>
              <a:rPr lang="fr-FR" sz="2800" dirty="0" smtClean="0"/>
            </a:b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08302" y="321981"/>
            <a:ext cx="8432579" cy="1096899"/>
          </a:xfrm>
        </p:spPr>
        <p:txBody>
          <a:bodyPr>
            <a:normAutofit/>
          </a:bodyPr>
          <a:lstStyle/>
          <a:p>
            <a:pPr algn="just"/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3_ Les compétitions</a:t>
            </a:r>
            <a:endParaRPr lang="fr-FR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6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7665" y="1710048"/>
            <a:ext cx="9073849" cy="4690310"/>
          </a:xfrm>
        </p:spPr>
        <p:txBody>
          <a:bodyPr/>
          <a:lstStyle/>
          <a:p>
            <a:pPr algn="l"/>
            <a:r>
              <a:rPr lang="fr-FR" sz="2800" dirty="0" smtClean="0">
                <a:solidFill>
                  <a:srgbClr val="FF0000"/>
                </a:solidFill>
              </a:rPr>
              <a:t>6 - 8 à 10 ans : galaxie tennis</a:t>
            </a:r>
            <a:br>
              <a:rPr lang="fr-FR" sz="2800" dirty="0" smtClean="0">
                <a:solidFill>
                  <a:srgbClr val="FF0000"/>
                </a:solidFill>
              </a:rPr>
            </a:br>
            <a:r>
              <a:rPr lang="fr-FR" sz="2800" dirty="0" smtClean="0">
                <a:solidFill>
                  <a:srgbClr val="FF0000"/>
                </a:solidFill>
              </a:rPr>
              <a:t/>
            </a:r>
            <a:br>
              <a:rPr lang="fr-FR" sz="2800" dirty="0" smtClean="0">
                <a:solidFill>
                  <a:srgbClr val="FF0000"/>
                </a:solidFill>
              </a:rPr>
            </a:br>
            <a:r>
              <a:rPr lang="fr-FR" sz="2800" dirty="0"/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 </a:t>
            </a:r>
            <a:r>
              <a:rPr lang="fr-FR" sz="2000" dirty="0">
                <a:sym typeface="Wingdings" panose="05000000000000000000" pitchFamily="2" charset="2"/>
              </a:rPr>
              <a:t>p</a:t>
            </a:r>
            <a:r>
              <a:rPr lang="fr-FR" sz="2000" dirty="0" smtClean="0"/>
              <a:t>ar couleur / âge / sexe (à partir d’orange)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 demi journée ou journée avec plusieurs matchs (suivant formats 	  	 	    définis plus haut).</a:t>
            </a:r>
            <a:br>
              <a:rPr lang="fr-FR" sz="2000" dirty="0" smtClean="0">
                <a:sym typeface="Wingdings" panose="05000000000000000000" pitchFamily="2" charset="2"/>
              </a:rPr>
            </a:br>
            <a:r>
              <a:rPr lang="fr-FR" sz="2000" dirty="0">
                <a:sym typeface="Wingdings" panose="05000000000000000000" pitchFamily="2" charset="2"/>
              </a:rPr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 possibilité de laisser les enfants et de les récupérer à la fin.</a:t>
            </a:r>
            <a:br>
              <a:rPr lang="fr-FR" sz="2000" dirty="0" smtClean="0">
                <a:sym typeface="Wingdings" panose="05000000000000000000" pitchFamily="2" charset="2"/>
              </a:rPr>
            </a:br>
            <a:r>
              <a:rPr lang="fr-FR" sz="2000" dirty="0" smtClean="0"/>
              <a:t> 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800" dirty="0" smtClean="0">
                <a:solidFill>
                  <a:srgbClr val="FF0000"/>
                </a:solidFill>
              </a:rPr>
              <a:t>8 </a:t>
            </a:r>
            <a:r>
              <a:rPr lang="fr-FR" sz="2800" dirty="0">
                <a:solidFill>
                  <a:srgbClr val="FF0000"/>
                </a:solidFill>
              </a:rPr>
              <a:t>à 10 ans </a:t>
            </a:r>
            <a:r>
              <a:rPr lang="fr-FR" sz="2800" dirty="0" smtClean="0">
                <a:solidFill>
                  <a:srgbClr val="FF0000"/>
                </a:solidFill>
              </a:rPr>
              <a:t>orange / vert : TMC (voir planche suivante)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b="1" u="sng" dirty="0" smtClean="0">
                <a:solidFill>
                  <a:schemeClr val="bg1">
                    <a:lumMod val="50000"/>
                  </a:schemeClr>
                </a:solidFill>
              </a:rPr>
              <a:t>OBJECTIF 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: première approche de la compétition 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pour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l’enfant dans un cadre ludique.</a:t>
            </a:r>
            <a:b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-&gt; apprentissage de la victoire / défaite, gestion d’un match</a:t>
            </a:r>
            <a:endParaRPr lang="fr-FR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08302" y="1010750"/>
            <a:ext cx="8432579" cy="1096899"/>
          </a:xfrm>
        </p:spPr>
        <p:txBody>
          <a:bodyPr>
            <a:normAutofit/>
          </a:bodyPr>
          <a:lstStyle/>
          <a:p>
            <a:pPr algn="just"/>
            <a:r>
              <a:rPr lang="fr-FR" sz="28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Tournois :</a:t>
            </a:r>
            <a:endParaRPr lang="fr-FR" sz="280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008301" y="-12713"/>
            <a:ext cx="8432579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3_ Les compétitions</a:t>
            </a:r>
            <a:endParaRPr lang="fr-FR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8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08300" y="680647"/>
            <a:ext cx="8432579" cy="1096899"/>
          </a:xfrm>
        </p:spPr>
        <p:txBody>
          <a:bodyPr>
            <a:normAutofit/>
          </a:bodyPr>
          <a:lstStyle/>
          <a:p>
            <a:pPr algn="just"/>
            <a:r>
              <a:rPr lang="fr-FR" sz="28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Tournois :</a:t>
            </a:r>
            <a:endParaRPr lang="fr-FR" sz="280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820990" y="1235034"/>
            <a:ext cx="9571511" cy="5478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2800" dirty="0" smtClean="0">
                <a:solidFill>
                  <a:srgbClr val="FF0000"/>
                </a:solidFill>
              </a:rPr>
              <a:t>11 à 18 ans : tournois jeunes « classique » ou TMC (Tournois Multi – Chance)</a:t>
            </a:r>
          </a:p>
          <a:p>
            <a:pPr algn="l"/>
            <a:r>
              <a:rPr lang="fr-FR" sz="2800" dirty="0" smtClean="0"/>
              <a:t>	</a:t>
            </a:r>
            <a:r>
              <a:rPr lang="fr-FR" sz="2400" dirty="0" smtClean="0"/>
              <a:t>Tournois jeunes « classiques »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		</a:t>
            </a:r>
            <a:r>
              <a:rPr lang="fr-FR" sz="1800" dirty="0" smtClean="0">
                <a:sym typeface="Wingdings" panose="05000000000000000000" pitchFamily="2" charset="2"/>
              </a:rPr>
              <a:t> </a:t>
            </a:r>
            <a:r>
              <a:rPr lang="fr-FR" sz="1800" dirty="0" smtClean="0"/>
              <a:t>à élimination directe</a:t>
            </a:r>
          </a:p>
          <a:p>
            <a:pPr algn="l"/>
            <a:r>
              <a:rPr lang="fr-FR" sz="1800" dirty="0"/>
              <a:t>	</a:t>
            </a:r>
            <a:r>
              <a:rPr lang="fr-FR" sz="1800" dirty="0" smtClean="0"/>
              <a:t>	</a:t>
            </a:r>
            <a:r>
              <a:rPr lang="fr-FR" sz="1800" dirty="0" smtClean="0">
                <a:sym typeface="Wingdings" panose="05000000000000000000" pitchFamily="2" charset="2"/>
              </a:rPr>
              <a:t> </a:t>
            </a:r>
            <a:r>
              <a:rPr lang="fr-FR" sz="1800" dirty="0" smtClean="0"/>
              <a:t>classes d’âges 11, 11/12, 12, 13/14, 15/16, 17/18</a:t>
            </a:r>
          </a:p>
          <a:p>
            <a:pPr algn="l"/>
            <a:r>
              <a:rPr lang="fr-FR" sz="1800" dirty="0"/>
              <a:t>	</a:t>
            </a:r>
            <a:r>
              <a:rPr lang="fr-FR" sz="1800" dirty="0" smtClean="0"/>
              <a:t>	</a:t>
            </a:r>
            <a:r>
              <a:rPr lang="fr-FR" sz="1800" dirty="0" smtClean="0">
                <a:sym typeface="Wingdings" panose="05000000000000000000" pitchFamily="2" charset="2"/>
              </a:rPr>
              <a:t> </a:t>
            </a:r>
            <a:r>
              <a:rPr lang="fr-FR" sz="1800" dirty="0" smtClean="0"/>
              <a:t>se déroulent généralement sur une période de 2 semaines (semaine + WE)</a:t>
            </a:r>
            <a:r>
              <a:rPr lang="fr-FR" sz="2800" dirty="0" smtClean="0"/>
              <a:t/>
            </a:r>
            <a:br>
              <a:rPr lang="fr-FR" sz="2800" dirty="0" smtClean="0"/>
            </a:br>
            <a:endParaRPr lang="fr-FR" sz="2800" dirty="0" smtClean="0"/>
          </a:p>
          <a:p>
            <a:pPr algn="l"/>
            <a:r>
              <a:rPr lang="fr-FR" sz="2400" dirty="0" smtClean="0"/>
              <a:t>	TMC (Tournois Multi – Chance)</a:t>
            </a:r>
          </a:p>
          <a:p>
            <a:pPr algn="l"/>
            <a:r>
              <a:rPr lang="fr-FR" sz="3600" dirty="0"/>
              <a:t>		</a:t>
            </a:r>
            <a:r>
              <a:rPr lang="fr-FR" sz="1800" dirty="0" smtClean="0">
                <a:sym typeface="Wingdings" panose="05000000000000000000" pitchFamily="2" charset="2"/>
              </a:rPr>
              <a:t> nb de matchs connus à l’avance (2, 3, 4, 5) </a:t>
            </a:r>
          </a:p>
          <a:p>
            <a:pPr algn="l"/>
            <a:r>
              <a:rPr lang="fr-FR" sz="1800" dirty="0">
                <a:sym typeface="Wingdings" panose="05000000000000000000" pitchFamily="2" charset="2"/>
              </a:rPr>
              <a:t>	</a:t>
            </a:r>
            <a:r>
              <a:rPr lang="fr-FR" sz="1800" dirty="0" smtClean="0">
                <a:sym typeface="Wingdings" panose="05000000000000000000" pitchFamily="2" charset="2"/>
              </a:rPr>
              <a:t>	 se déroulent sur 1, 2, 3 jours (WE, vacances) suivant le nombre de         		    		    joueurs</a:t>
            </a:r>
          </a:p>
          <a:p>
            <a:pPr algn="l"/>
            <a:r>
              <a:rPr lang="fr-FR" sz="1800" dirty="0"/>
              <a:t>		</a:t>
            </a:r>
            <a:r>
              <a:rPr lang="fr-FR" sz="1800" dirty="0">
                <a:sym typeface="Wingdings" panose="05000000000000000000" pitchFamily="2" charset="2"/>
              </a:rPr>
              <a:t> </a:t>
            </a:r>
            <a:r>
              <a:rPr lang="fr-FR" sz="1800" dirty="0"/>
              <a:t>classes d’âges </a:t>
            </a:r>
            <a:r>
              <a:rPr lang="fr-FR" sz="1800" dirty="0" smtClean="0"/>
              <a:t>les plus courantes 11/12, 11/14, 15/16, 15/18</a:t>
            </a:r>
            <a:endParaRPr lang="fr-FR" sz="1800" dirty="0"/>
          </a:p>
          <a:p>
            <a:pPr algn="l"/>
            <a:r>
              <a:rPr lang="fr-FR" sz="1800" dirty="0"/>
              <a:t>		</a:t>
            </a:r>
            <a:r>
              <a:rPr lang="fr-FR" sz="1800" dirty="0">
                <a:sym typeface="Wingdings" panose="05000000000000000000" pitchFamily="2" charset="2"/>
              </a:rPr>
              <a:t> </a:t>
            </a:r>
            <a:r>
              <a:rPr lang="fr-FR" sz="1800" dirty="0" smtClean="0"/>
              <a:t>par tranche de classement (ex : 30/1 à 15/5)</a:t>
            </a:r>
          </a:p>
          <a:p>
            <a:pPr algn="l"/>
            <a:endParaRPr lang="fr-FR" sz="1800" b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fr-FR" sz="1800" b="1" u="sng" dirty="0" smtClean="0">
                <a:solidFill>
                  <a:schemeClr val="bg1">
                    <a:lumMod val="50000"/>
                  </a:schemeClr>
                </a:solidFill>
              </a:rPr>
              <a:t>OBJECTIF 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confrontation à la compétition, matcher pour progresser dans les classements</a:t>
            </a:r>
            <a:endParaRPr lang="fr-FR" sz="1800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008301" y="-12713"/>
            <a:ext cx="8432579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3_ Les compétitions</a:t>
            </a:r>
            <a:endParaRPr lang="fr-FR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52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317</TotalTime>
  <Words>134</Words>
  <Application>Microsoft Office PowerPoint</Application>
  <PresentationFormat>Grand écran</PresentationFormat>
  <Paragraphs>62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Trebuchet MS</vt:lpstr>
      <vt:lpstr>Wingdings</vt:lpstr>
      <vt:lpstr>Wingdings 3</vt:lpstr>
      <vt:lpstr>Facette</vt:lpstr>
      <vt:lpstr>Compétions jeunes tennis</vt:lpstr>
      <vt:lpstr>1_ Classes d’âges – format de jeu  2_ Espace du licencié  3_ Les compétitions   - Tournois   - Championnats par équipe   4_ Sites intéressants  5_ Questions diverses </vt:lpstr>
      <vt:lpstr>Présentation PowerPoint</vt:lpstr>
      <vt:lpstr>Présentation PowerPoint</vt:lpstr>
      <vt:lpstr>Présentation PowerPoint</vt:lpstr>
      <vt:lpstr>Créer son compte sur le site FFT.  -&gt; Nom, prénom. Permet d’accéder à diverses informations :  - sur le joueur (club, âge, catégorie, palmarès, …),  - sur la FFT,  - recherche de tournois, palmarès autres joueurs (à partir de 11 ans)  </vt:lpstr>
      <vt:lpstr>Elles sont de deux types :  - tournois (≥ 6 ans) : individuel   - championnat par équipe (≥ 11 ans) : club   </vt:lpstr>
      <vt:lpstr>6 - 8 à 10 ans : galaxie tennis    par couleur / âge / sexe (à partir d’orange)   demi journée ou journée avec plusieurs matchs (suivant formats           définis plus haut).   possibilité de laisser les enfants et de les récupérer à la fin.   8 à 10 ans orange / vert : TMC (voir planche suivante)   OBJECTIF : première approche de la compétition pour l’enfant dans un cadre ludique.  -&gt; apprentissage de la victoire / défaite, gestion d’un match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celine BOURDERIOUX</dc:creator>
  <cp:lastModifiedBy>celine BOURDERIOUX</cp:lastModifiedBy>
  <cp:revision>48</cp:revision>
  <dcterms:created xsi:type="dcterms:W3CDTF">2017-09-10T12:50:59Z</dcterms:created>
  <dcterms:modified xsi:type="dcterms:W3CDTF">2017-12-11T20:01:54Z</dcterms:modified>
</cp:coreProperties>
</file>